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2"/>
  </p:notesMasterIdLst>
  <p:sldIdLst>
    <p:sldId id="287" r:id="rId2"/>
    <p:sldId id="292" r:id="rId3"/>
    <p:sldId id="257" r:id="rId4"/>
    <p:sldId id="256" r:id="rId5"/>
    <p:sldId id="262" r:id="rId6"/>
    <p:sldId id="28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4" r:id="rId21"/>
  </p:sldIdLst>
  <p:sldSz cx="9144000" cy="5715000" type="screen16x10"/>
  <p:notesSz cx="6858000" cy="9144000"/>
  <p:custShowLst>
    <p:custShow name="1" id="0">
      <p:sldLst>
        <p:sld r:id="rId6"/>
        <p:sld r:id="rId7"/>
      </p:sldLst>
    </p:custShow>
    <p:custShow name="2" id="1">
      <p:sldLst>
        <p:sld r:id="rId8"/>
        <p:sld r:id="rId9"/>
      </p:sldLst>
    </p:custShow>
    <p:custShow name="3" id="2">
      <p:sldLst>
        <p:sld r:id="rId10"/>
        <p:sld r:id="rId11"/>
      </p:sldLst>
    </p:custShow>
    <p:custShow name="4" id="3">
      <p:sldLst>
        <p:sld r:id="rId12"/>
        <p:sld r:id="rId13"/>
      </p:sldLst>
    </p:custShow>
    <p:custShow name="5" id="4">
      <p:sldLst>
        <p:sld r:id="rId14"/>
        <p:sld r:id="rId15"/>
      </p:sldLst>
    </p:custShow>
    <p:custShow name="6" id="5">
      <p:sldLst>
        <p:sld r:id="rId16"/>
        <p:sld r:id="rId17"/>
      </p:sldLst>
    </p:custShow>
    <p:custShow name="7" id="6">
      <p:sldLst>
        <p:sld r:id="rId18"/>
        <p:sld r:id="rId19"/>
      </p:sldLst>
    </p:custShow>
    <p:custShow name="Счастливый вопрос" id="7">
      <p:sldLst>
        <p:sld r:id="rId20"/>
      </p:sldLst>
    </p:custShow>
    <p:custShow name="Неудача" id="8">
      <p:sldLst>
        <p:sld r:id="rId21"/>
      </p:sldLst>
    </p:custShow>
    <p:custShow name="Основной" id="9">
      <p:sldLst>
        <p:sld r:id="rId2"/>
        <p:sld r:id="rId3"/>
        <p:sld r:id="rId4"/>
        <p:sld r:id="rId5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custShow id="9"/>
    <p:penClr>
      <a:srgbClr val="FF0000"/>
    </p:penClr>
  </p:showPr>
  <p:clrMru>
    <a:srgbClr val="FF9F9F"/>
    <a:srgbClr val="FFFFFF"/>
    <a:srgbClr val="CCFFFF"/>
    <a:srgbClr val="00FFFF"/>
    <a:srgbClr val="F92A07"/>
    <a:srgbClr val="006699"/>
    <a:srgbClr val="47CF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024" autoAdjust="0"/>
  </p:normalViewPr>
  <p:slideViewPr>
    <p:cSldViewPr>
      <p:cViewPr varScale="1">
        <p:scale>
          <a:sx n="51" d="100"/>
          <a:sy n="51" d="100"/>
        </p:scale>
        <p:origin x="-468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E79F98-1F23-465D-9527-71694FA9B947}" type="datetimeFigureOut">
              <a:rPr lang="ru-RU"/>
              <a:pPr>
                <a:defRPr/>
              </a:pPr>
              <a:t>29.04.2011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DA1D0C-2459-4E9E-A3E9-F36E4C62B7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Правила игры: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 игре принимают участие 2 команды.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 игровом поле представлены вопросы (белые подчеркнутые цифры  – это гиперссылка, при выборе которой запускается демонстрация вопроса, затем (клик левой кнопкой мыши в любом месте) запускается таймер 30 сек (время на обдумывание ответа на вопрос) и после того как команда дает ответ по клику левой кнопкой мыши в любом месте запускается слайд с ответом. По завершению демонстрации слайда с ответом произойдёт автоматический возврат на слайд игрового поля. Вопросы, которые использовались во время игры, исчезают.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После того, как команда даёт правильный ответ на вопрос, она получает право открыть одну из своих 5 призовых ячеек (нажать левой кнопкой мыши на белую не подчеркнутую цифру). Рисунок при этом обесцвечивается и открывает заработанные командой баллы.</a:t>
            </a:r>
            <a:br>
              <a:rPr lang="ru-RU" dirty="0" smtClean="0"/>
            </a:br>
            <a:r>
              <a:rPr lang="ru-RU" dirty="0" smtClean="0"/>
              <a:t>В зависимости от того как повезёт можно заработать от 8 до 11 баллов. Разница в заработанных баллах не значительная и не влияет на конечный результат, но придает игре некоторый шарм.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Во время игры команду может посетить удача (Счастливый вопрос) в этом случае автоматически засчитывается ответ, или неудача (Неудача) – команда пропускает ход.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Игра заканчивается, когда все вопросы открыты, или когда одна из команд откроет все свои призовые ячейки.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2CCBD-0255-42E2-B50F-5DEB0100F1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704FA-3CC6-40D3-9437-161A5ADEF4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B66284-F1C4-46E1-AD09-24DF3EF7821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7CBF8-D167-427B-943D-2D00382C4C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0" y="0"/>
            <a:ext cx="9144000" cy="5720400"/>
          </a:xfrm>
          <a:prstGeom prst="rect">
            <a:avLst/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1981200"/>
            <a:ext cx="901382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1951038"/>
            <a:ext cx="9013825" cy="381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057400"/>
            <a:ext cx="9015412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/>
          <a:lstStyle>
            <a:lvl1pPr marL="0" indent="0">
              <a:buNone/>
              <a:defRPr sz="2400">
                <a:solidFill>
                  <a:srgbClr val="6633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6326188" y="5151438"/>
            <a:ext cx="2476500" cy="39687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fld id="{BF820349-4B2E-4460-937D-73E0F13A295D}" type="datetimeFigureOut">
              <a:rPr lang="ru-RU"/>
              <a:pPr>
                <a:defRPr/>
              </a:pPr>
              <a:t>29.04.2011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313" y="5159375"/>
            <a:ext cx="5643562" cy="381000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заголовок и1+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7331" y="244632"/>
            <a:ext cx="1805777" cy="70788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Ответ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30</a:t>
            </a:r>
          </a:p>
        </p:txBody>
      </p:sp>
      <p:sp>
        <p:nvSpPr>
          <p:cNvPr id="41" name="?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?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2385086" y="1142994"/>
            <a:ext cx="4356000" cy="4429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8"/>
          <p:cNvSpPr>
            <a:spLocks noGrp="1"/>
          </p:cNvSpPr>
          <p:nvPr>
            <p:ph sz="quarter" idx="11"/>
          </p:nvPr>
        </p:nvSpPr>
        <p:spPr>
          <a:xfrm>
            <a:off x="196453" y="1142994"/>
            <a:ext cx="2016000" cy="4429125"/>
          </a:xfrm>
        </p:spPr>
        <p:txBody>
          <a:bodyPr anchor="b" anchorCtr="1"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Содержимое 8"/>
          <p:cNvSpPr>
            <a:spLocks noGrp="1"/>
          </p:cNvSpPr>
          <p:nvPr>
            <p:ph sz="quarter" idx="12"/>
          </p:nvPr>
        </p:nvSpPr>
        <p:spPr>
          <a:xfrm>
            <a:off x="6913718" y="1142994"/>
            <a:ext cx="2016000" cy="4429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000"/>
                            </p:stCondLst>
                            <p:childTnLst>
                              <p:par>
                                <p:cTn id="2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Правила иг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97141" y="1117508"/>
            <a:ext cx="8749718" cy="4440000"/>
          </a:xfrm>
        </p:spPr>
        <p:txBody>
          <a:bodyPr anchor="ctr">
            <a:normAutofit/>
          </a:bodyPr>
          <a:lstStyle>
            <a:lvl1pPr marL="363538" indent="-363538">
              <a:buClr>
                <a:srgbClr val="663300"/>
              </a:buClr>
              <a:buFont typeface="+mj-lt"/>
              <a:buAutoNum type="arabicPeriod"/>
              <a:defRPr sz="3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57159" y="178575"/>
            <a:ext cx="8308225" cy="84268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игровое пол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59159" y="178575"/>
            <a:ext cx="5225682" cy="842685"/>
          </a:xfrm>
        </p:spPr>
        <p:txBody>
          <a:bodyPr/>
          <a:lstStyle>
            <a:lvl1pPr algn="ctr">
              <a:defRPr b="1" i="1"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3903663"/>
            <a:ext cx="900747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3875088"/>
            <a:ext cx="9007475" cy="381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3978275"/>
            <a:ext cx="9007475" cy="3968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83792"/>
            <a:ext cx="8715436" cy="435240"/>
          </a:xfrm>
        </p:spPr>
        <p:txBody>
          <a:bodyPr>
            <a:noAutofit/>
          </a:bodyPr>
          <a:lstStyle>
            <a:lvl1pPr algn="l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538187"/>
            <a:ext cx="8715436" cy="99823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144000" y="114756"/>
            <a:ext cx="8856000" cy="3600000"/>
          </a:xfrm>
          <a:prstGeom prst="round2Same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31" y="244632"/>
            <a:ext cx="1805777" cy="70788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30</a:t>
            </a:r>
          </a:p>
        </p:txBody>
      </p:sp>
      <p:sp>
        <p:nvSpPr>
          <p:cNvPr id="37" name="?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?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14282" y="1206500"/>
            <a:ext cx="8715436" cy="4270393"/>
          </a:xfr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000"/>
                            </p:stCondLst>
                            <p:childTnLst>
                              <p:par>
                                <p:cTn id="2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заголовок и 2+1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7331" y="244632"/>
            <a:ext cx="1805777" cy="70788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Ответ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30</a:t>
            </a:r>
          </a:p>
        </p:txBody>
      </p:sp>
      <p:sp>
        <p:nvSpPr>
          <p:cNvPr id="41" name="?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</p:nvPr>
        </p:nvSpPr>
        <p:spPr>
          <a:xfrm>
            <a:off x="4680000" y="1071550"/>
            <a:ext cx="4248000" cy="34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6"/>
          <p:cNvSpPr>
            <a:spLocks noGrp="1"/>
          </p:cNvSpPr>
          <p:nvPr>
            <p:ph sz="quarter" idx="12"/>
          </p:nvPr>
        </p:nvSpPr>
        <p:spPr>
          <a:xfrm>
            <a:off x="216000" y="1071550"/>
            <a:ext cx="4248000" cy="34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6"/>
          <p:cNvSpPr>
            <a:spLocks noGrp="1"/>
          </p:cNvSpPr>
          <p:nvPr>
            <p:ph sz="quarter" idx="13"/>
          </p:nvPr>
        </p:nvSpPr>
        <p:spPr>
          <a:xfrm>
            <a:off x="181124" y="4572012"/>
            <a:ext cx="8748000" cy="104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000"/>
                            </p:stCondLst>
                            <p:childTnLst>
                              <p:par>
                                <p:cTn id="2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7331" y="244632"/>
            <a:ext cx="1805777" cy="70788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Ответ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30</a:t>
            </a:r>
          </a:p>
        </p:txBody>
      </p:sp>
      <p:sp>
        <p:nvSpPr>
          <p:cNvPr id="39" name="?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0"/>
          </p:nvPr>
        </p:nvSpPr>
        <p:spPr>
          <a:xfrm>
            <a:off x="144000" y="1143000"/>
            <a:ext cx="4356000" cy="442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11"/>
          </p:nvPr>
        </p:nvSpPr>
        <p:spPr>
          <a:xfrm>
            <a:off x="4644000" y="1143000"/>
            <a:ext cx="4356000" cy="442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000"/>
                            </p:stCondLst>
                            <p:childTnLst>
                              <p:par>
                                <p:cTn id="2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заголовок  и 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7331" y="244632"/>
            <a:ext cx="1805777" cy="70788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Ответ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30</a:t>
            </a:r>
          </a:p>
        </p:txBody>
      </p:sp>
      <p:sp>
        <p:nvSpPr>
          <p:cNvPr id="43" name="?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?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2"/>
          </p:nvPr>
        </p:nvSpPr>
        <p:spPr>
          <a:xfrm>
            <a:off x="216000" y="1131082"/>
            <a:ext cx="4248000" cy="208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2"/>
          <p:cNvSpPr>
            <a:spLocks noGrp="1"/>
          </p:cNvSpPr>
          <p:nvPr>
            <p:ph sz="quarter" idx="13"/>
          </p:nvPr>
        </p:nvSpPr>
        <p:spPr>
          <a:xfrm>
            <a:off x="4680000" y="1131082"/>
            <a:ext cx="4248000" cy="208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2"/>
          <p:cNvSpPr>
            <a:spLocks noGrp="1"/>
          </p:cNvSpPr>
          <p:nvPr>
            <p:ph sz="quarter" idx="14"/>
          </p:nvPr>
        </p:nvSpPr>
        <p:spPr>
          <a:xfrm>
            <a:off x="216000" y="3412706"/>
            <a:ext cx="4248000" cy="208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Содержимое 12"/>
          <p:cNvSpPr>
            <a:spLocks noGrp="1"/>
          </p:cNvSpPr>
          <p:nvPr>
            <p:ph sz="quarter" idx="15"/>
          </p:nvPr>
        </p:nvSpPr>
        <p:spPr>
          <a:xfrm>
            <a:off x="4680000" y="3412706"/>
            <a:ext cx="4248000" cy="208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000"/>
                            </p:stCondLst>
                            <p:childTnLst>
                              <p:par>
                                <p:cTn id="2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3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2357438" y="177800"/>
            <a:ext cx="63484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357188" y="1206500"/>
            <a:ext cx="83296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64C80EC-CF23-4B30-9114-D9E043DC9D66}" type="datetimeFigureOut">
              <a:rPr lang="ru-RU"/>
              <a:pPr>
                <a:defRPr/>
              </a:pPr>
              <a:t>29.04.2011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57188" y="5143500"/>
            <a:ext cx="5500687" cy="3810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37331" y="244632"/>
            <a:ext cx="1805777" cy="70788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Ответ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8989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D85B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19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29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30</a:t>
            </a:r>
          </a:p>
        </p:txBody>
      </p:sp>
      <p:sp>
        <p:nvSpPr>
          <p:cNvPr id="65" name="?"/>
          <p:cNvSpPr txBox="1"/>
          <p:nvPr/>
        </p:nvSpPr>
        <p:spPr>
          <a:xfrm>
            <a:off x="808219" y="244632"/>
            <a:ext cx="864000" cy="707886"/>
          </a:xfrm>
          <a:prstGeom prst="rect">
            <a:avLst/>
          </a:prstGeom>
          <a:solidFill>
            <a:srgbClr val="CEE9B1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?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9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6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3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0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7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4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1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1500"/>
                            </p:stCondLst>
                            <p:childTnLst>
                              <p:par>
                                <p:cTn id="218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5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4500"/>
                            </p:stCondLst>
                            <p:childTnLst>
                              <p:par>
                                <p:cTn id="232" presetID="37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Игра «Что? Где? Когда?»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теме: </a:t>
            </a:r>
            <a:r>
              <a:rPr lang="ru-RU" dirty="0" smtClean="0">
                <a:solidFill>
                  <a:srgbClr val="FF0000"/>
                </a:solidFill>
              </a:rPr>
              <a:t>туберкулёз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5"/>
          <p:cNvSpPr>
            <a:spLocks noGrp="1"/>
          </p:cNvSpPr>
          <p:nvPr>
            <p:ph type="title"/>
          </p:nvPr>
        </p:nvSpPr>
        <p:spPr>
          <a:xfrm>
            <a:off x="214313" y="4083050"/>
            <a:ext cx="8715375" cy="436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313" y="4538663"/>
            <a:ext cx="8715375" cy="998537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БК и МТ расшифровываются как бактерия Коха и микобактерия туберкулеза, т.е. по сути речь идет о одном и том же микроорганизме, туберкулезной палочке.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44463" y="114300"/>
            <a:ext cx="8855075" cy="3600450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7"/>
          <p:cNvSpPr>
            <a:spLocks noGrp="1"/>
          </p:cNvSpPr>
          <p:nvPr>
            <p:ph sz="quarter" idx="12"/>
          </p:nvPr>
        </p:nvSpPr>
        <p:spPr>
          <a:xfrm>
            <a:off x="215900" y="1130300"/>
            <a:ext cx="4248150" cy="41560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</a:pPr>
            <a:r>
              <a:rPr lang="ru-RU" sz="2000" smtClean="0"/>
              <a:t>Наряду с хлебом этот продукт использует свыше 5 тысячелетий. Академик Павлов назвал его пищей, приготовленной самой природой. Это натуральный высокопитательный продукт, который включает все необходимые вещества для поддержания жизни и развития организма в течение длительного времени. Это один из источников полноценных животных белков. Однако при определенных условиях он может содержать опасные палочки туберкулеза. Что это за продукт?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700" smtClean="0"/>
          </a:p>
        </p:txBody>
      </p:sp>
      <p:sp>
        <p:nvSpPr>
          <p:cNvPr id="2253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Содержимое 8" descr="DSC02410.JPG"/>
          <p:cNvPicPr>
            <a:picLocks noGrp="1" noChangeAspect="1"/>
          </p:cNvPicPr>
          <p:nvPr>
            <p:ph sz="quarter" idx="1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904875"/>
            <a:ext cx="3286125" cy="4095750"/>
          </a:xfrm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latin typeface="Cambria" pitchFamily="18" charset="0"/>
                <a:cs typeface="Times New Roman" pitchFamily="18" charset="0"/>
              </a:rPr>
              <a:t>заведующая  кафедры ЕиТН   Т.В.Дюкова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214313" y="4083050"/>
            <a:ext cx="8715375" cy="436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Текст 8"/>
          <p:cNvSpPr>
            <a:spLocks noGrp="1"/>
          </p:cNvSpPr>
          <p:nvPr>
            <p:ph type="body" sz="half" idx="2"/>
          </p:nvPr>
        </p:nvSpPr>
        <p:spPr>
          <a:xfrm>
            <a:off x="214313" y="4538663"/>
            <a:ext cx="8715375" cy="998537"/>
          </a:xfrm>
        </p:spPr>
        <p:txBody>
          <a:bodyPr/>
          <a:lstStyle/>
          <a:p>
            <a:pPr eaLnBrk="1" hangingPunct="1"/>
            <a:r>
              <a:rPr lang="ru-RU" smtClean="0"/>
              <a:t>Молоко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0"/>
          </p:nvPr>
        </p:nvSpPr>
        <p:spPr>
          <a:xfrm>
            <a:off x="144463" y="114300"/>
            <a:ext cx="8855075" cy="3600450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5"/>
          <p:cNvSpPr>
            <a:spLocks noGrp="1"/>
          </p:cNvSpPr>
          <p:nvPr>
            <p:ph sz="quarter" idx="10"/>
          </p:nvPr>
        </p:nvSpPr>
        <p:spPr>
          <a:xfrm>
            <a:off x="357188" y="1143000"/>
            <a:ext cx="4143375" cy="44291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</a:pPr>
            <a:r>
              <a:rPr lang="ru-RU" sz="2800" smtClean="0"/>
              <a:t>Известно, что одним из условий 100%-го излечения от туберкулеза является раннее выявление этой болезни. Внимание, вопрос: В каком случае необходимо пройти обследование на туберкулез.</a:t>
            </a:r>
          </a:p>
          <a:p>
            <a:pPr marL="0" indent="0"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Содержимое 8" descr="СИМОНОВА Н.Н.-учитель химии.JP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928688"/>
            <a:ext cx="3286125" cy="43815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214313" y="4083050"/>
            <a:ext cx="8715375" cy="436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4538663"/>
            <a:ext cx="8715375" cy="998537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b="1" dirty="0" smtClean="0"/>
              <a:t>Если у вас: кашель более 3 недель, повышение температуры до 37,2-37,5 по вечерам в течение 3 недель, потеря аппетита, слабость, ночной пот, потеря в весе, немедленно обратитесь к врачу!</a:t>
            </a:r>
            <a:endParaRPr lang="ru-RU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0"/>
          </p:nvPr>
        </p:nvSpPr>
        <p:spPr>
          <a:xfrm>
            <a:off x="144463" y="114300"/>
            <a:ext cx="8855075" cy="3600450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428625" y="1011238"/>
            <a:ext cx="4643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Раньше заболевание туберкулез называли «бугорчатка», так как  заметили, что в легких на месте внедрения туберкулезной палочки образовывалось уплотнение, которое похоже на бугорок. Но есть еще одно старинное название туберкулеза, оно упоминается в литературе 19, начала 20 веков и очень хорошо характеризует данное заболевание. Внимание, вопрос: как называли туберкулез раньше и в каком литературном произведении  герой болен этим заболеванием?</a:t>
            </a:r>
          </a:p>
        </p:txBody>
      </p:sp>
      <p:pic>
        <p:nvPicPr>
          <p:cNvPr id="26628" name="Picture 5" descr="E:\Учителя-портреты++\Савицких М.Б.-учитель русского языка и литератур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071563"/>
            <a:ext cx="3203575" cy="4270375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>
          <a:xfrm>
            <a:off x="214313" y="4083050"/>
            <a:ext cx="8715375" cy="436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4538663"/>
            <a:ext cx="8715375" cy="998537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Раньше туберкулез называли чахоткой, а произведение называется «Ангелочек», автор Андреев Л.Н.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0"/>
          </p:nvPr>
        </p:nvSpPr>
        <p:spPr>
          <a:xfrm>
            <a:off x="144463" y="114300"/>
            <a:ext cx="8855075" cy="3600450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5"/>
          <p:cNvSpPr>
            <a:spLocks noGrp="1"/>
          </p:cNvSpPr>
          <p:nvPr>
            <p:ph sz="quarter" idx="12"/>
          </p:nvPr>
        </p:nvSpPr>
        <p:spPr>
          <a:xfrm>
            <a:off x="215900" y="1071563"/>
            <a:ext cx="4248150" cy="4000500"/>
          </a:xfrm>
        </p:spPr>
        <p:txBody>
          <a:bodyPr/>
          <a:lstStyle/>
          <a:p>
            <a:pPr marL="0" indent="0" algn="ctr" eaLnBrk="1" hangingPunct="1"/>
            <a:r>
              <a:rPr lang="ru-RU" sz="3200" smtClean="0"/>
              <a:t>Продолжите фразу «Туберкулез не страшен, если….»</a:t>
            </a:r>
          </a:p>
          <a:p>
            <a:pPr marL="0" indent="0" eaLnBrk="1" hangingPunct="1"/>
            <a:endParaRPr lang="ru-RU" smtClean="0"/>
          </a:p>
        </p:txBody>
      </p:sp>
      <p:sp>
        <p:nvSpPr>
          <p:cNvPr id="2867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Содержимое 5" descr="DSC02418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471488"/>
            <a:ext cx="3014662" cy="40195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214313" y="4083050"/>
            <a:ext cx="8715375" cy="436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4538663"/>
            <a:ext cx="8715375" cy="998537"/>
          </a:xfrm>
        </p:spPr>
        <p:txBody>
          <a:bodyPr>
            <a:normAutofit fontScale="400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b="1" dirty="0" smtClean="0"/>
              <a:t>Туберкулез не страшен, если вы: соблюдаете режим дня,  ведете активный образ жизни, правильно питаетесь, соблюдаете правила личной гигиены, вовремя делаете прививки, отказались от вредных привычек, умеете противостоять стрессу</a:t>
            </a:r>
            <a:endParaRPr lang="ru-RU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0"/>
          </p:nvPr>
        </p:nvSpPr>
        <p:spPr>
          <a:xfrm>
            <a:off x="144463" y="114300"/>
            <a:ext cx="8855075" cy="3600450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083050"/>
            <a:ext cx="8715375" cy="436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Счастливый вопрос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4538663"/>
            <a:ext cx="8715375" cy="998537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Вы получаете право открыть свою призовую ячейку 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144463" y="114300"/>
            <a:ext cx="8855075" cy="3600450"/>
          </a:xfrm>
          <a:ln w="76200">
            <a:solidFill>
              <a:srgbClr val="FF9F9F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6850" y="1117600"/>
            <a:ext cx="8750300" cy="4440238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В игре участвуют 2 команды: </a:t>
            </a:r>
            <a:r>
              <a:rPr lang="ru-RU" dirty="0" smtClean="0">
                <a:solidFill>
                  <a:srgbClr val="FF0000"/>
                </a:solidFill>
              </a:rPr>
              <a:t>красные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70C0"/>
                </a:solidFill>
              </a:rPr>
              <a:t>синие</a:t>
            </a:r>
            <a:r>
              <a:rPr lang="ru-RU" dirty="0" smtClean="0"/>
              <a:t>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Команды по очереди выбирают вопрос и после 30 секунд обсуждения дают на него ответ.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Если команда даёт правильный ответ, или выпал вопрос «Удача», команда получает право открыть одну из призовых ячеек и заработать очки.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Если дан не правильный ответ, или  команде достается не счастливый вопрос – ход переходит к другой команде.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Игра заканчивается, когда все вопросы открыты, или когда одна из команд откроет все свои призовые ячейки.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177800"/>
            <a:ext cx="8308975" cy="842963"/>
          </a:xfrm>
        </p:spPr>
        <p:txBody>
          <a:bodyPr/>
          <a:lstStyle/>
          <a:p>
            <a:pPr eaLnBrk="1" hangingPunct="1"/>
            <a:r>
              <a:rPr lang="ru-RU" smtClean="0"/>
              <a:t>Правила игры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083050"/>
            <a:ext cx="8715375" cy="436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Неудача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4538663"/>
            <a:ext cx="8715375" cy="998537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Удача от Вас отвернулась.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Ход переходит к другой команде.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144463" y="114300"/>
            <a:ext cx="8855075" cy="3600450"/>
          </a:xfrm>
          <a:ln w="762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04951" y="1183619"/>
            <a:ext cx="7938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57236" y="2413964"/>
            <a:ext cx="4892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9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57236" y="3577923"/>
            <a:ext cx="4892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04951" y="4698090"/>
            <a:ext cx="7938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019697" y="1136598"/>
            <a:ext cx="4892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867412" y="2169070"/>
            <a:ext cx="7938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867412" y="3482878"/>
            <a:ext cx="7938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11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019697" y="4697682"/>
            <a:ext cx="4892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9</a:t>
            </a:r>
          </a:p>
        </p:txBody>
      </p:sp>
      <p:pic>
        <p:nvPicPr>
          <p:cNvPr id="23" name="Рисунок 22" descr="раковина 2.gif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9887" y="1243034"/>
            <a:ext cx="900000" cy="675000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</p:pic>
      <p:pic>
        <p:nvPicPr>
          <p:cNvPr id="38" name="Рисунок 37" descr="раковина 2.gif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9887" y="2399279"/>
            <a:ext cx="900000" cy="675000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</p:pic>
      <p:pic>
        <p:nvPicPr>
          <p:cNvPr id="41" name="Рисунок 40" descr="раковина 2.gif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9887" y="3544969"/>
            <a:ext cx="900000" cy="675000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</p:pic>
      <p:pic>
        <p:nvPicPr>
          <p:cNvPr id="44" name="Рисунок 43" descr="раковина 2.gif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9887" y="4712410"/>
            <a:ext cx="900000" cy="675000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691700" y="1234916"/>
            <a:ext cx="4203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1700" y="2465261"/>
            <a:ext cx="4203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1700" y="3629220"/>
            <a:ext cx="4203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1700" y="4759646"/>
            <a:ext cx="4203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4</a:t>
            </a:r>
          </a:p>
        </p:txBody>
      </p:sp>
      <p:pic>
        <p:nvPicPr>
          <p:cNvPr id="64" name="Рисунок 63" descr="раковина 2.gif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79441" y="1110763"/>
            <a:ext cx="900000" cy="6750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</p:pic>
      <p:pic>
        <p:nvPicPr>
          <p:cNvPr id="65" name="Рисунок 64" descr="раковина 2.gif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79441" y="2227869"/>
            <a:ext cx="900000" cy="6750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</p:pic>
      <p:pic>
        <p:nvPicPr>
          <p:cNvPr id="66" name="Рисунок 65" descr="раковина 2.gif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79441" y="3481014"/>
            <a:ext cx="900000" cy="6750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</p:pic>
      <p:pic>
        <p:nvPicPr>
          <p:cNvPr id="67" name="Рисунок 66" descr="раковина 2.gif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79441" y="4710092"/>
            <a:ext cx="900000" cy="6750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8054161" y="1187894"/>
            <a:ext cx="4203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054161" y="2220367"/>
            <a:ext cx="4203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054161" y="3534175"/>
            <a:ext cx="4203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54161" y="4759238"/>
            <a:ext cx="42030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свой вопрос</a:t>
            </a:r>
            <a:endParaRPr lang="ru-RU" dirty="0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52" name="Рисунок 51" descr="сундук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6613" y="1454150"/>
            <a:ext cx="9112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2000232" y="1579810"/>
            <a:ext cx="4122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customshow?id=0&amp;return=true"/>
              </a:rPr>
              <a:t>1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4" name="Рисунок 53" descr="сундук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4475" y="1249363"/>
            <a:ext cx="9112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3945394" y="1375974"/>
            <a:ext cx="4122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customshow?id=1&amp;return=true"/>
              </a:rPr>
              <a:t>2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6" name="Рисунок 55" descr="сундук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5675" y="1071563"/>
            <a:ext cx="9112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Прямоугольник 73"/>
          <p:cNvSpPr/>
          <p:nvPr/>
        </p:nvSpPr>
        <p:spPr>
          <a:xfrm>
            <a:off x="5929322" y="1197379"/>
            <a:ext cx="4122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customshow?id=2&amp;return=true"/>
              </a:rPr>
              <a:t>3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5" name="Рисунок 74" descr="сундук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5663" y="2922588"/>
            <a:ext cx="9112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Прямоугольник 76"/>
          <p:cNvSpPr/>
          <p:nvPr/>
        </p:nvSpPr>
        <p:spPr>
          <a:xfrm>
            <a:off x="2019315" y="3058543"/>
            <a:ext cx="4122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customshow?id=3&amp;return=true"/>
              </a:rPr>
              <a:t>4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8" name="Рисунок 77" descr="сундук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3525" y="2719388"/>
            <a:ext cx="9112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Прямоугольник 78"/>
          <p:cNvSpPr/>
          <p:nvPr/>
        </p:nvSpPr>
        <p:spPr>
          <a:xfrm>
            <a:off x="3967224" y="2854707"/>
            <a:ext cx="4122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customshow?id=4&amp;return=true"/>
              </a:rPr>
              <a:t>5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0" name="Рисунок 79" descr="сундук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4725" y="2540000"/>
            <a:ext cx="9112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Прямоугольник 83"/>
          <p:cNvSpPr/>
          <p:nvPr/>
        </p:nvSpPr>
        <p:spPr>
          <a:xfrm>
            <a:off x="5948405" y="2676112"/>
            <a:ext cx="4122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customshow?id=5&amp;return=true"/>
              </a:rPr>
              <a:t>6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8" name="Рисунок 87" descr="сундук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06613" y="4675188"/>
            <a:ext cx="9112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Прямоугольник 88"/>
          <p:cNvSpPr/>
          <p:nvPr/>
        </p:nvSpPr>
        <p:spPr>
          <a:xfrm>
            <a:off x="2000232" y="4844493"/>
            <a:ext cx="4122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customshow?id=6&amp;return=true"/>
              </a:rPr>
              <a:t>7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3" name="Рисунок 92" descr="сундук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54475" y="4471988"/>
            <a:ext cx="9112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Прямоугольник 93"/>
          <p:cNvSpPr/>
          <p:nvPr/>
        </p:nvSpPr>
        <p:spPr>
          <a:xfrm>
            <a:off x="3948141" y="4640658"/>
            <a:ext cx="4122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customshow?id=7&amp;return=true"/>
              </a:rPr>
              <a:t>8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5" name="Рисунок 94" descr="сундук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5675" y="4292600"/>
            <a:ext cx="9112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Прямоугольник 95"/>
          <p:cNvSpPr/>
          <p:nvPr/>
        </p:nvSpPr>
        <p:spPr>
          <a:xfrm>
            <a:off x="5929322" y="4462063"/>
            <a:ext cx="4122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customshow?id=8&amp;return=true"/>
              </a:rPr>
              <a:t>9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ятно 2 46"/>
          <p:cNvSpPr/>
          <p:nvPr/>
        </p:nvSpPr>
        <p:spPr>
          <a:xfrm>
            <a:off x="142844" y="142856"/>
            <a:ext cx="1500198" cy="857256"/>
          </a:xfrm>
          <a:prstGeom prst="irregularSeal2">
            <a:avLst/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Пятно 2 47"/>
          <p:cNvSpPr/>
          <p:nvPr/>
        </p:nvSpPr>
        <p:spPr>
          <a:xfrm flipH="1">
            <a:off x="7429520" y="142856"/>
            <a:ext cx="1500198" cy="857256"/>
          </a:xfrm>
          <a:prstGeom prst="irregularSeal2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51 Alice in wonderland (Алиса в стране чудес).0-40-46.077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0000" y="229500"/>
            <a:ext cx="8064000" cy="5256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16387" name="Picture 2" descr="H:\Documents and Settings\Администратор\Рабочий стол\кл. час\IMG_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58200" y="-14516100"/>
            <a:ext cx="2160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H:\Documents and Settings\Администратор\Рабочий стол\кл. час\IMG_0345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458200" y="-14516100"/>
            <a:ext cx="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571500" y="1011238"/>
            <a:ext cx="46434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В 1882 году  на заседании  Берлинского физиологического общества известный немецкий ученый Роберт Кох выступил со своим  знаменитым докладом «Этиология туберкулеза». И вскоре все  человечество узнало о  микробактерии, вызывающей тяжелое (порой смертельное) заболевание - туберкулез. С тех пор эта бактерия носит название «палочка Коха», а день, когда весь мир узнал об этом открытии,  отмечается как день борьбы с туберкулезом. Внимание, вопрос.  Какой это день? </a:t>
            </a:r>
          </a:p>
        </p:txBody>
      </p:sp>
      <p:pic>
        <p:nvPicPr>
          <p:cNvPr id="16390" name="Рисунок 6" descr="Павлов А. А. - Заместитель Генерального Директора МБОУ КШИ СК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571500"/>
            <a:ext cx="3071813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214313" y="4083050"/>
            <a:ext cx="8715375" cy="436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4538663"/>
            <a:ext cx="8715375" cy="998537"/>
          </a:xfrm>
        </p:spPr>
        <p:txBody>
          <a:bodyPr/>
          <a:lstStyle/>
          <a:p>
            <a:pPr eaLnBrk="1" hangingPunct="1"/>
            <a:r>
              <a:rPr lang="ru-RU" smtClean="0"/>
              <a:t>24 марта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0"/>
          </p:nvPr>
        </p:nvSpPr>
        <p:spPr>
          <a:xfrm>
            <a:off x="144463" y="114300"/>
            <a:ext cx="8855075" cy="3600450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28625" y="1428750"/>
            <a:ext cx="55006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mbria" pitchFamily="18" charset="0"/>
              </a:rPr>
              <a:t>Считается, что вирус иммунодефицита является хорошим «помощником» туберкулеза, так как разрушает иммунную систему. Внимание, вопрос. Как связаны между собой туберкулез и иммунная система?</a:t>
            </a:r>
          </a:p>
        </p:txBody>
      </p:sp>
      <p:sp>
        <p:nvSpPr>
          <p:cNvPr id="18436" name="Содержимое 8"/>
          <p:cNvSpPr>
            <a:spLocks noGrp="1"/>
          </p:cNvSpPr>
          <p:nvPr>
            <p:ph sz="quarter" idx="12"/>
          </p:nvPr>
        </p:nvSpPr>
        <p:spPr>
          <a:xfrm>
            <a:off x="215900" y="1071563"/>
            <a:ext cx="4248150" cy="3419475"/>
          </a:xfrm>
        </p:spPr>
        <p:txBody>
          <a:bodyPr/>
          <a:lstStyle/>
          <a:p>
            <a:pPr marL="0" indent="0" eaLnBrk="1" hangingPunct="1"/>
            <a:endParaRPr lang="ru-RU" smtClean="0"/>
          </a:p>
        </p:txBody>
      </p:sp>
      <p:pic>
        <p:nvPicPr>
          <p:cNvPr id="18437" name="Picture 5" descr="E:\Учителя-портреты++\DSC02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071563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214313" y="4083050"/>
            <a:ext cx="8715375" cy="436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4538663"/>
            <a:ext cx="8715375" cy="998537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dirty="0" smtClean="0"/>
              <a:t> Попав в легкие, микобактерия туберкулеза может многие годы находится в организме человека, при этом человек не болеет, так как его иммунная система справляется с этим микроорганизмом. Но как только иммунная система становится слабой, палочка Коха начинает активно размножаться,  и развивается заболевание туберкулез. А  поскольку ВИЧ влияет на иммунную систему, ослабляя ее, людям с ВИЧ возбудитель туберкулеза передается в семь раз чаще, и бактерии туберкулеза ничего не мешает размножаться, провоцируя заболевание.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0"/>
          </p:nvPr>
        </p:nvSpPr>
        <p:spPr>
          <a:xfrm>
            <a:off x="144463" y="114300"/>
            <a:ext cx="8855075" cy="3600450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2"/>
          <p:cNvSpPr>
            <a:spLocks noGrp="1"/>
          </p:cNvSpPr>
          <p:nvPr>
            <p:ph sz="quarter" idx="10"/>
          </p:nvPr>
        </p:nvSpPr>
        <p:spPr>
          <a:xfrm>
            <a:off x="144463" y="1143000"/>
            <a:ext cx="4356100" cy="4427538"/>
          </a:xfrm>
        </p:spPr>
        <p:txBody>
          <a:bodyPr/>
          <a:lstStyle/>
          <a:p>
            <a:pPr marL="0" indent="0" algn="ctr" eaLnBrk="1" hangingPunct="1"/>
            <a:r>
              <a:rPr lang="ru-RU" sz="2800" smtClean="0"/>
              <a:t>Больной туберкулезом с БК+  в течение года может заразить 10-20 человек, так как в одном плевке мокроты содержится 1000 МТ. Внимание, вопрос: как расшифровываются аббревиатуры БК+ и МТ.</a:t>
            </a:r>
          </a:p>
          <a:p>
            <a:pPr marL="0" indent="0" eaLnBrk="1" hangingPunct="1"/>
            <a:endParaRPr lang="ru-RU" smtClean="0"/>
          </a:p>
        </p:txBody>
      </p:sp>
      <p:sp>
        <p:nvSpPr>
          <p:cNvPr id="20483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Содержимое 7" descr="Завуч Никитина Т.К.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5263" y="1179513"/>
            <a:ext cx="3092450" cy="43545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гра-викторина">
  <a:themeElements>
    <a:clrScheme name="Другая 4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FFF00"/>
      </a:hlink>
      <a:folHlink>
        <a:srgbClr val="D5E3F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812</Words>
  <Application>Microsoft Office PowerPoint</Application>
  <PresentationFormat>Экран (16:10)</PresentationFormat>
  <Paragraphs>64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  <vt:variant>
        <vt:lpstr>Произвольные показы</vt:lpstr>
      </vt:variant>
      <vt:variant>
        <vt:i4>10</vt:i4>
      </vt:variant>
    </vt:vector>
  </HeadingPairs>
  <TitlesOfParts>
    <vt:vector size="38" baseType="lpstr">
      <vt:lpstr>Arial</vt:lpstr>
      <vt:lpstr>Calibri</vt:lpstr>
      <vt:lpstr>Cambria</vt:lpstr>
      <vt:lpstr>Wingdings 2</vt:lpstr>
      <vt:lpstr>Perpetua</vt:lpstr>
      <vt:lpstr>Franklin Gothic Book</vt:lpstr>
      <vt:lpstr>Times New Roman</vt:lpstr>
      <vt:lpstr>1_Игра-викторина</vt:lpstr>
      <vt:lpstr>Игра «Что? Где? Когда?»  по теме: туберкулёз</vt:lpstr>
      <vt:lpstr>Правила игры</vt:lpstr>
      <vt:lpstr>Выбери свой вопрос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Счастливый вопрос</vt:lpstr>
      <vt:lpstr>Неудача</vt:lpstr>
      <vt:lpstr>1</vt:lpstr>
      <vt:lpstr>2</vt:lpstr>
      <vt:lpstr>3</vt:lpstr>
      <vt:lpstr>4</vt:lpstr>
      <vt:lpstr>5</vt:lpstr>
      <vt:lpstr>6</vt:lpstr>
      <vt:lpstr>7</vt:lpstr>
      <vt:lpstr>Счастливый вопрос</vt:lpstr>
      <vt:lpstr>Неудача</vt:lpstr>
      <vt:lpstr>Основной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</dc:title>
  <dc:subject>шаблон</dc:subject>
  <dc:creator>Lebedev SN</dc:creator>
  <cp:lastModifiedBy>СКК</cp:lastModifiedBy>
  <cp:revision>284</cp:revision>
  <dcterms:created xsi:type="dcterms:W3CDTF">2008-03-03T16:58:16Z</dcterms:created>
  <dcterms:modified xsi:type="dcterms:W3CDTF">2011-04-29T09:27:07Z</dcterms:modified>
</cp:coreProperties>
</file>